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275" r:id="rId4"/>
    <p:sldId id="276" r:id="rId5"/>
    <p:sldId id="279" r:id="rId6"/>
    <p:sldId id="286" r:id="rId7"/>
    <p:sldId id="283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08788" cy="9940925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7" autoAdjust="0"/>
    <p:restoredTop sz="97266" autoAdjust="0"/>
  </p:normalViewPr>
  <p:slideViewPr>
    <p:cSldViewPr>
      <p:cViewPr>
        <p:scale>
          <a:sx n="75" d="100"/>
          <a:sy n="75" d="100"/>
        </p:scale>
        <p:origin x="-205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EC98-3154-4B9B-B362-3A00C61E3077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3A59-8ADD-404D-BE3A-71EF47FB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7E3FF-C042-4275-BCDC-2A3F813FDCA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F226-F33F-49FA-95CC-7A4981EEB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F226-F33F-49FA-95CC-7A4981EEB5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6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2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0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033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2"/>
            <a:ext cx="7320689" cy="4829253"/>
          </a:xfrm>
        </p:spPr>
        <p:txBody>
          <a:bodyPr/>
          <a:lstStyle>
            <a:lvl1pPr marL="318585" indent="0">
              <a:buFontTx/>
              <a:buNone/>
              <a:defRPr b="1">
                <a:latin typeface="+mj-lt"/>
              </a:defRPr>
            </a:lvl1pPr>
            <a:lvl2pPr marL="315802" indent="2783">
              <a:defRPr>
                <a:latin typeface="+mj-lt"/>
              </a:defRPr>
            </a:lvl2pPr>
            <a:lvl3pPr marL="550914" indent="-228156">
              <a:tabLst/>
              <a:defRPr>
                <a:latin typeface="+mj-lt"/>
              </a:defRPr>
            </a:lvl3pPr>
            <a:lvl4pPr marL="0" indent="315802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7"/>
            <a:ext cx="923618" cy="376853"/>
          </a:xfrm>
          <a:prstGeom prst="rect">
            <a:avLst/>
          </a:prstGeom>
          <a:noFill/>
        </p:spPr>
        <p:txBody>
          <a:bodyPr wrap="square" lIns="80133" tIns="40067" rIns="80133" bIns="40067" rtlCol="0">
            <a:noAutofit/>
          </a:bodyPr>
          <a:lstStyle/>
          <a:p>
            <a:pPr defTabSz="9140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0"/>
            <a:ext cx="7337192" cy="1105803"/>
          </a:xfrm>
        </p:spPr>
        <p:txBody>
          <a:bodyPr/>
          <a:lstStyle>
            <a:lvl1pPr marL="0" marR="0" indent="0" defTabSz="9140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0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52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606872"/>
            <a:ext cx="7320689" cy="4829253"/>
          </a:xfrm>
        </p:spPr>
        <p:txBody>
          <a:bodyPr/>
          <a:lstStyle>
            <a:lvl1pPr marL="318585" indent="0">
              <a:buFontTx/>
              <a:buNone/>
              <a:defRPr b="1">
                <a:latin typeface="+mj-lt"/>
              </a:defRPr>
            </a:lvl1pPr>
            <a:lvl2pPr marL="318585" indent="0">
              <a:defRPr>
                <a:latin typeface="+mj-lt"/>
              </a:defRPr>
            </a:lvl2pPr>
            <a:lvl3pPr marL="550914" indent="-228156">
              <a:defRPr>
                <a:latin typeface="+mj-lt"/>
              </a:defRPr>
            </a:lvl3pPr>
            <a:lvl4pPr marL="0" indent="315802">
              <a:defRPr>
                <a:latin typeface="+mj-lt"/>
              </a:defRPr>
            </a:lvl4pPr>
            <a:lvl5pPr marL="125764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0"/>
            <a:ext cx="7337901" cy="1105803"/>
          </a:xfrm>
        </p:spPr>
        <p:txBody>
          <a:bodyPr/>
          <a:lstStyle>
            <a:lvl1pPr marL="0" marR="0" indent="0" defTabSz="9140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0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3429720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8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51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4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3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26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24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86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56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66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20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1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32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27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24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95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6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9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42A8-BD0D-4DF3-AFA8-6D0AEB6382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6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4" y="490022"/>
            <a:ext cx="7343873" cy="1110281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4" y="1600200"/>
            <a:ext cx="7343873" cy="4835924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6041425"/>
            <a:ext cx="619711" cy="631834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pPr defTabSz="914077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14077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9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077" rtl="0" eaLnBrk="1" latinLnBrk="0" hangingPunct="1">
        <a:lnSpc>
          <a:spcPts val="4557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8585" indent="0" algn="l" defTabSz="914077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8585" indent="0" algn="l" defTabSz="914077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4649" indent="-228156" algn="l" defTabSz="914077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5802" algn="just" defTabSz="914077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643" indent="0" algn="l" defTabSz="914077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D442A8-BD0D-4DF3-AFA8-6D0AEB638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E36E5B-68DD-4914-81D9-DE204733A8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2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727"/>
            <a:ext cx="9144000" cy="490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56"/>
            <a:ext cx="1224136" cy="12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60223" y="191984"/>
            <a:ext cx="7683778" cy="542169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УФНС РОССИИ ПО НОВГОРОДСКОЙ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3765" y="1230336"/>
            <a:ext cx="7920880" cy="353941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Отмена </a:t>
            </a:r>
            <a:r>
              <a:rPr lang="ru-RU" sz="3200" b="1" dirty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01.01.2021 специального налогового режима - система налогообложения в виде единого налога на вмененный доход для отдельных видов деятельности (ЕНВД)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92218" y="902727"/>
            <a:ext cx="1548000" cy="400093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www.nalog.ru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581" y="6093296"/>
            <a:ext cx="7657833" cy="3693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Руководитель УФНС России по Новгородской области             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А.Г.Веселов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0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Описание: E:\fns_\pic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47926" r="71323" b="2791"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4" y="332655"/>
            <a:ext cx="79574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Новый специальный налоговый режим:</a:t>
            </a:r>
          </a:p>
          <a:p>
            <a:pPr algn="ctr" defTabSz="914400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ПРОФЕССИОНАЛЬНЫЙ ДОХОД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6336" t="22398" r="23015" b="6891"/>
          <a:stretch/>
        </p:blipFill>
        <p:spPr>
          <a:xfrm>
            <a:off x="598148" y="1587159"/>
            <a:ext cx="3834713" cy="2910177"/>
          </a:xfrm>
          <a:prstGeom prst="round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188033">
            <a:off x="2384990" y="1859355"/>
            <a:ext cx="2425284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1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</a:t>
            </a:r>
          </a:p>
          <a:p>
            <a:pPr algn="ctr" defTabSz="914400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«Мой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8044" y="2355849"/>
            <a:ext cx="39583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Приложение доступно для скачивания  </a:t>
            </a:r>
            <a:r>
              <a:rPr lang="ru-RU" sz="1600" b="1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App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Store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Google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prstClr val="white"/>
                </a:solidFill>
                <a:latin typeface="Arial Narrow" panose="020B0606020202030204" pitchFamily="34" charset="0"/>
              </a:rPr>
              <a:t>Play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, Веб-версия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8044" y="1587159"/>
            <a:ext cx="3853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Вместо визита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инспекцию,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            онлайн-кассы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, бухгалтера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деклараций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68043" y="3194684"/>
            <a:ext cx="380630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Простая и быстрая регистрация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6704" y="3593761"/>
            <a:ext cx="392501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Легко 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сформировать и отправить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                клиенту чек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36533" y="4497336"/>
            <a:ext cx="40175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Удобно 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следить за начислением 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налогов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2971" y="4887436"/>
            <a:ext cx="39846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Приходят уведомления о сроках уплаты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7600" y="5056713"/>
            <a:ext cx="42096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Есть справка для подтверждения доходов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7600" y="5661248"/>
            <a:ext cx="5762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Доступны инструменты аналитики для детального финансового анализа своей деятельности</a:t>
            </a:r>
          </a:p>
        </p:txBody>
      </p:sp>
      <p:sp>
        <p:nvSpPr>
          <p:cNvPr id="17" name="Номер слайда 1"/>
          <p:cNvSpPr>
            <a:spLocks noGrp="1"/>
          </p:cNvSpPr>
          <p:nvPr/>
        </p:nvSpPr>
        <p:spPr bwMode="auto">
          <a:xfrm>
            <a:off x="8849754" y="6372880"/>
            <a:ext cx="3603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100" dirty="0" smtClean="0">
                <a:solidFill>
                  <a:prstClr val="white"/>
                </a:solidFill>
              </a:rPr>
              <a:t>9</a:t>
            </a:r>
            <a:endParaRPr lang="ru-RU" alt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41"/>
            <a:ext cx="9155195" cy="121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9339" y="126981"/>
            <a:ext cx="8547716" cy="101564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индивидуальные предприниматели, применявшие ЕНВД, могут перейти на следующие режимы налогообложения: </a:t>
            </a:r>
          </a:p>
        </p:txBody>
      </p:sp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738718" y="5661248"/>
            <a:ext cx="405283" cy="12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23899" y="3950432"/>
            <a:ext cx="8100192" cy="100044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ПРОФЕССИОНАЛЬНЫЙ ДОХОД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(индивидуальные предприниматели, не имеющие наемных работников)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5927" y="1411594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1417672"/>
            <a:ext cx="6984776" cy="40009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ОБЩУЮ СИСТЕМУ НАЛОГООБЛОЖЕНИЯ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6179" y="2025272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2693" y="2025272"/>
            <a:ext cx="8154361" cy="40009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УПРОЩЕННУЮ СИСТЕМУ НАЛОГООБЛОЖЕНИЯ (УСН)</a:t>
            </a:r>
          </a:p>
        </p:txBody>
      </p:sp>
      <p:sp>
        <p:nvSpPr>
          <p:cNvPr id="26" name="Овал 25"/>
          <p:cNvSpPr/>
          <p:nvPr/>
        </p:nvSpPr>
        <p:spPr>
          <a:xfrm>
            <a:off x="266179" y="2636153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Овал 20"/>
          <p:cNvSpPr/>
          <p:nvPr/>
        </p:nvSpPr>
        <p:spPr>
          <a:xfrm>
            <a:off x="275927" y="3966563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2694" y="2623002"/>
            <a:ext cx="8259930" cy="142149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ПАТЕНТНУЮ СИСТЕМУ НАЛОГООБЛОЖЕНИЯ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(только для индивидуальных предпринимателей, привлекающих при осуществлении своей деятельности не более 15 работников, и в зависимости от вида предпринимательской деятельности и/или площади торгового объекта (не более 50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каждый)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9" y="4919928"/>
            <a:ext cx="847253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94453" y="5003839"/>
            <a:ext cx="8529638" cy="1200312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индивидуальные предприниматели при применении указанных режимов освобождаются от уплаты тех же налогов, что и при ЕНВД (налог на прибыль организаций (НДФЛ), налог на добавленную стоимость, налог на имущество организаций (физических лиц).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5151" y="6471760"/>
            <a:ext cx="286946" cy="4723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3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8" y="316300"/>
            <a:ext cx="853352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679922" y="5622946"/>
            <a:ext cx="464079" cy="121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4288" y="286196"/>
            <a:ext cx="8533526" cy="10772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НАИБОЛЕЕ ПРИБЛИЖЕННОЙ К ЕНВД ЯВЛЯЕТСЯ СИСТЕМА 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НАЛОГООБЛОЖЕНИЯ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УСН.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ЭТОМ ВОЗМОЖНЫ ДВА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ВАРИАНТА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ОБЪЕКТА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НАЛОГООБЛОЖЕНИЯ: «ДОХОДЫ» 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ИЛИ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«ДОХОДЫ, УМЕНЬШЕННЫЕ НА ВЕЛИЧИНУ РАСХОДОВ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303" y="2030041"/>
            <a:ext cx="8508511" cy="2277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годовых доходов – не более 150 млн руб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13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01.01.2021 года – 200 млн. рублей)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5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численность работников за год – не более 100 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3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с 01.01.2021 года – 130 чел.)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5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      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ОС – не более 150 млн руб.</a:t>
            </a:r>
            <a:endParaRPr lang="ru-RU" sz="135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филиалов;</a:t>
            </a:r>
          </a:p>
          <a:p>
            <a:pPr algn="just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r>
              <a:rPr lang="ru-RU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</a:t>
            </a:r>
            <a:r>
              <a:rPr lang="ru-RU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добывать полезные ископаемые (кроме общераспространенных), производить подакцизные товары, заниматься страховой и банковской деятельностью, быть иностранной организацией, оказывать услуги в качестве ломбарда или микро финансовой организации, осуществлять деятельность в качестве агентства по подбору персонала, иметь в составе учредителей юридическое лицо с долей более 25 процентов.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159" y="1556792"/>
            <a:ext cx="4168571" cy="4000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3" y="2072572"/>
            <a:ext cx="206115" cy="1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3" y="2430336"/>
            <a:ext cx="206115" cy="1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3" y="2716095"/>
            <a:ext cx="206115" cy="1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2" y="2920494"/>
            <a:ext cx="206115" cy="1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3" y="3184195"/>
            <a:ext cx="206115" cy="1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70880" y="5805264"/>
            <a:ext cx="7509041" cy="8492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600" b="1" dirty="0" smtClean="0"/>
              <a:t>В </a:t>
            </a:r>
            <a:r>
              <a:rPr lang="ru-RU" sz="1600" b="1" dirty="0"/>
              <a:t>соответствии со ст. 346.43 налогоплательщики – индивидуальные предприниматели могут перейти с ЕНВД на патентную систему налогообложения (ПСН) за исключением аптек, продавцов обуви и меховых изделий.</a:t>
            </a: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354288" y="5805264"/>
            <a:ext cx="833337" cy="84774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9303" y="4410815"/>
            <a:ext cx="8508511" cy="1212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400" b="1" dirty="0"/>
              <a:t>Декларация по УСН предоставляется в налоговый орган по месту учета налогоплательщика в срок не позднее 31 марта (для юридических лиц) или 30 апреля (для индивидуальных предпринимателей). 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При этом ежеквартально (не позднее 25.04, 25.07, 25.10 налогоплательщик обязан уплачивать авансовые платежи по результатам деятельности за истекший период.</a:t>
            </a:r>
          </a:p>
        </p:txBody>
      </p:sp>
      <p:pic>
        <p:nvPicPr>
          <p:cNvPr id="1027" name="Picture 3" descr="F:\УСН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33" y="301248"/>
            <a:ext cx="1047098" cy="10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755150" y="6471760"/>
            <a:ext cx="388850" cy="4723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7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210" y="283258"/>
            <a:ext cx="8182207" cy="84923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ВИДОВ ДЕЯТЕЛЬНОСТИ, В ОТНОШЕНИИ КОТОРЫХ </a:t>
            </a:r>
          </a:p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ПРИМЕНЯЕТСЯ ПСН, НА ТЕРРИТОРИИ </a:t>
            </a:r>
          </a:p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НОВГОРОДСКОЙ ОБЛАСТИ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9" y="1137480"/>
            <a:ext cx="81639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32493"/>
            <a:ext cx="8163950" cy="80736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 defTabSz="355537"/>
            <a:r>
              <a:rPr lang="ru-RU" sz="15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Перечень видов деятельности (всего 63), в отношении которых может применяется ПСН, на территории Новгородской области определен в Областном законе Новгородской области от 31.10.2012 № 149-ОЗ (с изменениями и дополнениями) «О патентной системе налогообложения»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4440" y="2003045"/>
            <a:ext cx="3591218" cy="369316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Ограничения: </a:t>
            </a:r>
            <a:endParaRPr lang="ru-RU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569" y="2397008"/>
            <a:ext cx="8083152" cy="49242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численность наемных работников за период применения ПСН не должна превышать 15 человек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1107" y="2812712"/>
            <a:ext cx="7848872" cy="50781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размер потенциально возможного к получению индивидуальным предпринимателем годового дохода ограничен: 1 млн. руб.;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627" y="3320527"/>
            <a:ext cx="7560840" cy="113106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0" algn="just"/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составляет только 1 вид предпринимательской деятельности (сдача в аренду (наем) жилых и нежилых помещений, садовых домов, земельных участков, принадлежащих индивидуальному предпринимателю на праве собственности), по которому максимальный размер потенциально возможного к получению дохода составляет 10 млн. руб.</a:t>
            </a:r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554" y="4334250"/>
            <a:ext cx="7472582" cy="71556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0" algn="just"/>
            <a:r>
              <a:rPr 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максимальный размер потенциально возможного к получению индивидуальным предпринимателем годового дохода подлежит индексации на коэффициент-дефлятор</a:t>
            </a: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1107" y="4980934"/>
            <a:ext cx="3313567" cy="292372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налогового долга по ПСН.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0909" y="5227140"/>
            <a:ext cx="7983424" cy="46164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91424" tIns="45712" rIns="91424" bIns="45712">
            <a:spAutoFit/>
          </a:bodyPr>
          <a:lstStyle/>
          <a:p>
            <a:pPr algn="ctr">
              <a:defRPr/>
            </a:pP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период, на который может быть выдан патент – календарный год </a:t>
            </a:r>
            <a:r>
              <a:rPr lang="ru-RU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(</a:t>
            </a:r>
            <a:r>
              <a:rPr lang="ru-RU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 января по 31 декабря), минимальный – 1 месяц</a:t>
            </a:r>
          </a:p>
        </p:txBody>
      </p:sp>
      <p:sp>
        <p:nvSpPr>
          <p:cNvPr id="21" name="Нашивка 20"/>
          <p:cNvSpPr/>
          <p:nvPr/>
        </p:nvSpPr>
        <p:spPr>
          <a:xfrm>
            <a:off x="536495" y="5054761"/>
            <a:ext cx="211430" cy="14471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F:\Патент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25" y="226300"/>
            <a:ext cx="906194" cy="9061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02293" y="5688789"/>
            <a:ext cx="7262040" cy="892536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91424" tIns="45712" rIns="91424" bIns="45712">
            <a:spAutoFit/>
          </a:bodyPr>
          <a:lstStyle/>
          <a:p>
            <a:pPr lvl="0" algn="just" defTabSz="914400"/>
            <a:r>
              <a:rPr lang="ru-RU" sz="1200" b="1" kern="0" dirty="0">
                <a:solidFill>
                  <a:prstClr val="white"/>
                </a:solidFill>
              </a:rPr>
              <a:t>В соответствии с областным законом от 24 апреля 2020 года № 552-ОЗ, размеры потенциально возможного к получению индивидуальным предпринимателем годового дохода, подлежат индексации на коэффициент </a:t>
            </a:r>
            <a:r>
              <a:rPr lang="ru-RU" sz="1600" b="1" kern="0" dirty="0">
                <a:solidFill>
                  <a:srgbClr val="FFFF00"/>
                </a:solidFill>
              </a:rPr>
              <a:t>0,5</a:t>
            </a:r>
            <a:r>
              <a:rPr lang="ru-RU" sz="1200" b="1" kern="0" dirty="0">
                <a:solidFill>
                  <a:prstClr val="white"/>
                </a:solidFill>
              </a:rPr>
              <a:t>. Действия областного закона распространяется на правоотношения, возникшие </a:t>
            </a:r>
            <a:r>
              <a:rPr lang="ru-RU" sz="1200" b="1" kern="0" dirty="0" smtClean="0">
                <a:solidFill>
                  <a:prstClr val="white"/>
                </a:solidFill>
              </a:rPr>
              <a:t>         </a:t>
            </a:r>
            <a:r>
              <a:rPr lang="ru-RU" sz="1200" b="1" kern="0" dirty="0" smtClean="0">
                <a:solidFill>
                  <a:srgbClr val="FFFF00"/>
                </a:solidFill>
              </a:rPr>
              <a:t>с </a:t>
            </a:r>
            <a:r>
              <a:rPr lang="ru-RU" sz="1200" b="1" kern="0" dirty="0">
                <a:solidFill>
                  <a:srgbClr val="FFFF00"/>
                </a:solidFill>
              </a:rPr>
              <a:t>1 апреля 2020 года, и действует по 31 декабря 2020 года </a:t>
            </a:r>
            <a:r>
              <a:rPr lang="ru-RU" sz="1200" b="1" kern="0" dirty="0" smtClean="0">
                <a:solidFill>
                  <a:srgbClr val="FFFF00"/>
                </a:solidFill>
              </a:rPr>
              <a:t>включительно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80910" y="5688789"/>
            <a:ext cx="734030" cy="892536"/>
          </a:xfrm>
          <a:prstGeom prst="actionButtonBlank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91424" tIns="45712" rIns="91424" bIns="45712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559674" y="4523949"/>
            <a:ext cx="211430" cy="14471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537834" y="3429000"/>
            <a:ext cx="211430" cy="14471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536495" y="2919689"/>
            <a:ext cx="211430" cy="14471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542823" y="2498503"/>
            <a:ext cx="211430" cy="14471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0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6" y="319332"/>
            <a:ext cx="853352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676456" y="5589241"/>
            <a:ext cx="467544" cy="129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5570" y="272416"/>
            <a:ext cx="7957451" cy="1226089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Информация о существующих режимах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налогообложения размещена на сайте ФНС России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www.nalog.ru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1449254"/>
            <a:ext cx="8533526" cy="1261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Для помощи налогоплательщикам в выборе альтернативной системы налогообложения, с которым нужно определиться в течение 2020 года поможет интерактивный сервис </a:t>
            </a:r>
            <a:r>
              <a:rPr lang="ru-RU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«Налоговый калькулятор – Выбор подходящего режима налогообложения»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 на сайте ФНС России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(https://www.nalog.ru/rn53/service/mp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/)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0668" y="5271430"/>
            <a:ext cx="6270827" cy="1200312"/>
          </a:xfrm>
          <a:prstGeom prst="rect">
            <a:avLst/>
          </a:prstGeom>
          <a:solidFill>
            <a:srgbClr val="FFFF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Данный сервис предоставляет возможность налогоплательщикам подобрать приемлемую для себя систему налогообложения. Для этого необходимо ввести данные, которые будут соответствовать выбранному виду деятельности, и произвести расчет. По итогам расчета будет выдан результат с указанием режима налогообложения и суммой налога, который необходимо уплатить, если выбрать данную систему налогообложения.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0" name="Picture 2" descr="F:\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12" y="319332"/>
            <a:ext cx="1106494" cy="110649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я Microsoft PowerPoi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44" y="2694634"/>
            <a:ext cx="3902386" cy="24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6"/>
          <a:srcRect l="21957" t="12956" r="19688" b="4128"/>
          <a:stretch/>
        </p:blipFill>
        <p:spPr>
          <a:xfrm>
            <a:off x="395536" y="2694634"/>
            <a:ext cx="3744416" cy="24647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052" name="Picture 4" descr="F:\22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/>
          <a:stretch/>
        </p:blipFill>
        <p:spPr bwMode="auto">
          <a:xfrm>
            <a:off x="395536" y="4649957"/>
            <a:ext cx="1809812" cy="198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475409" y="3578052"/>
            <a:ext cx="72008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619672" y="5768759"/>
            <a:ext cx="72008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78360" y="6476043"/>
            <a:ext cx="365640" cy="4723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783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8518"/>
            <a:ext cx="853352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75"/>
            <a:ext cx="8533526" cy="93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9338" y="126980"/>
            <a:ext cx="7993161" cy="132342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перехода на иные специальные налоговые режимы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января 2021 года необходимо подать следующие документы: </a:t>
            </a:r>
            <a:endParaRPr lang="ru-RU" sz="2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732068" y="5805264"/>
            <a:ext cx="411933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45107" y="3757135"/>
            <a:ext cx="7128792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перехода на ЕСХН необходимо подать уведомление в налоговый орган по форме № 26.1-1 в срок не позднее 31 декабря 2020 года (п. 2 ст. 346.3 Налогового кодекса РФ). </a:t>
            </a:r>
          </a:p>
        </p:txBody>
      </p:sp>
      <p:sp>
        <p:nvSpPr>
          <p:cNvPr id="6" name="Овал 5"/>
          <p:cNvSpPr/>
          <p:nvPr/>
        </p:nvSpPr>
        <p:spPr>
          <a:xfrm>
            <a:off x="614612" y="1228529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5107" y="1121121"/>
            <a:ext cx="6984776" cy="132342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перехода с 01.01.2021 на УСН нужно не позднее 31 декабря 2020 года подать в налоговый орган по месту своего нахождения уведомление о переходе на УСН по форме № 26.2-1, утвержденной приказом ФНС России от 02.11.2012 № ММВ-7-3/829@.</a:t>
            </a:r>
          </a:p>
        </p:txBody>
      </p:sp>
      <p:sp>
        <p:nvSpPr>
          <p:cNvPr id="16" name="Овал 15"/>
          <p:cNvSpPr/>
          <p:nvPr/>
        </p:nvSpPr>
        <p:spPr>
          <a:xfrm>
            <a:off x="614612" y="2450763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45107" y="2406414"/>
            <a:ext cx="7360080" cy="132342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применения ПСН с 01.01.2021 года следует не позднее, чем за 10 дней до начала применения данного режима налогообложения, подать в налоговый орган по месту жительства заявление на получение патента по форме № 26.5-1, утвержденной приказом ФНС России от 11.07.2017 № ММВ-7-3/544@.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14612" y="4005064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4612" y="4897756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45107" y="4740486"/>
            <a:ext cx="7128792" cy="58475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использовать НПД, нужно пройти регистрацию и получить подтверждение.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65087" y="5655265"/>
            <a:ext cx="7344816" cy="830981"/>
          </a:xfrm>
          <a:prstGeom prst="rect">
            <a:avLst/>
          </a:prstGeom>
          <a:solidFill>
            <a:srgbClr val="FF0000"/>
          </a:solidFill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Снятие с учета организаций и индивидуальных предпринимателей, состоящих на учете в налоговых органах в качестве налогоплательщиков ЕНВД, будет осуществлено в автоматическом режиме.</a:t>
            </a: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346250" y="5652833"/>
            <a:ext cx="833337" cy="828243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17708" y="6486246"/>
            <a:ext cx="365640" cy="47238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Описание: E:\fns_\pic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47926" r="71323" b="2791"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23528" y="359400"/>
            <a:ext cx="8557752" cy="7477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0119" tIns="40060" rIns="80119" bIns="4006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01188" eaLnBrk="1" fontAlgn="base" hangingPunct="1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Примеры видов деятельности,</a:t>
            </a:r>
          </a:p>
          <a:p>
            <a:pPr algn="ctr" defTabSz="801188" eaLnBrk="1" fontAlgn="base" hangingPunct="1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которые могут осуществлять  </a:t>
            </a:r>
            <a:r>
              <a:rPr lang="ru-RU" altLang="ru-RU" sz="2800" dirty="0" err="1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самозанятые</a:t>
            </a:r>
            <a:endParaRPr lang="ru-RU" altLang="ru-RU" sz="28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8716" y="2489512"/>
            <a:ext cx="2778115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ОКАЗАНИЕ КОСМЕТИЧЕСКИХ УСЛУГ 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НА ДОМУ</a:t>
            </a:r>
            <a:endParaRPr lang="ru-RU" sz="1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749" y="5923558"/>
            <a:ext cx="2784647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РЕАЛИЗАЦИЯ ПРОДУКЦИИ СОБСТВЕННОГО ПРОИЗВОДСТВА</a:t>
            </a:r>
          </a:p>
        </p:txBody>
      </p:sp>
      <p:pic>
        <p:nvPicPr>
          <p:cNvPr id="23" name="Рисунок 22" descr="https://npd.nalog.ru/images/npd/npd-pic-05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3570"/>
            <a:ext cx="2666339" cy="11016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" name="Рисунок 23" descr="https://npd.nalog.ru/images/npd/npd-pic-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0823"/>
            <a:ext cx="2649583" cy="10400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5" name="Рисунок 24" descr="https://npd.nalog.ru/images/npd/npd-pic-0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9899"/>
            <a:ext cx="2649582" cy="10571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267004" y="4184561"/>
            <a:ext cx="2784647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ФОТО И ВИДЕОСЪЕМКА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НА ЗАКАЗ</a:t>
            </a:r>
          </a:p>
        </p:txBody>
      </p:sp>
      <p:pic>
        <p:nvPicPr>
          <p:cNvPr id="27" name="Рисунок 26" descr="https://npd.nalog.ru/images/npd/npd-pic-0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49" y="1394790"/>
            <a:ext cx="2670712" cy="1026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3299589" y="2488329"/>
            <a:ext cx="2778115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ПРОВЕДЕНИЕ МЕРОПРИЯТИЙ 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И ПРАЗДНИКОВ</a:t>
            </a:r>
          </a:p>
        </p:txBody>
      </p:sp>
      <p:pic>
        <p:nvPicPr>
          <p:cNvPr id="29" name="Рисунок 28" descr="https://npd.nalog.ru/images/npd/npd-pic-08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50" y="3001699"/>
            <a:ext cx="2670712" cy="10753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3289853" y="4178041"/>
            <a:ext cx="2778115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ЮРИДИЧЕСКИЕ КОНСУЛЬТАЦИИ 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И ВЕДЕНИЕ БУХГАЛТЕРИИ</a:t>
            </a:r>
          </a:p>
        </p:txBody>
      </p:sp>
      <p:pic>
        <p:nvPicPr>
          <p:cNvPr id="31" name="Рисунок 30" descr="https://npd.nalog.ru/images/npd/npd-pic-0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17538"/>
            <a:ext cx="2592289" cy="10877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3363133" y="5941304"/>
            <a:ext cx="2784647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УДАЛЕННАЯ РАБОТА ЧЕРЕЗ ЭЛЕКТРОННЫЕ ПЛОЩАДКИ</a:t>
            </a:r>
          </a:p>
        </p:txBody>
      </p:sp>
      <p:pic>
        <p:nvPicPr>
          <p:cNvPr id="33" name="Рисунок 32" descr="https://npd.nalog.ru/images/npd/npd-pic-03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79" y="1380821"/>
            <a:ext cx="2400885" cy="10400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6248060" y="2490587"/>
            <a:ext cx="2778115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СДАЧА КВАРТИРЫ В АРЕНДУ 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ПОСУТОЧНО ИЛИ НА ДОЛГИЙ СРОК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84395" y="4184799"/>
            <a:ext cx="2778115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УСЛУГИ ПО ПЕРЕВОЗКЕ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ПАССАЖИРОВ И ГРУЗОВ</a:t>
            </a:r>
          </a:p>
        </p:txBody>
      </p:sp>
      <p:pic>
        <p:nvPicPr>
          <p:cNvPr id="36" name="Рисунок 35" descr="https://npd.nalog.ru/images/npd/npd-pic-04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79" y="3024183"/>
            <a:ext cx="2400885" cy="1052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7" name="Рисунок 36" descr="https://npd.nalog.ru/images/npd/npd-pic-09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79" y="4717540"/>
            <a:ext cx="2400885" cy="1087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8" name="Прямоугольник 37"/>
          <p:cNvSpPr/>
          <p:nvPr/>
        </p:nvSpPr>
        <p:spPr>
          <a:xfrm>
            <a:off x="6308480" y="5974412"/>
            <a:ext cx="2386886" cy="450248"/>
          </a:xfrm>
          <a:prstGeom prst="rect">
            <a:avLst/>
          </a:prstGeom>
        </p:spPr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СТРОИТЕЛЬНЫЕ РАБОТЫ </a:t>
            </a:r>
          </a:p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00"/>
                </a:solidFill>
                <a:latin typeface="Arial Narrow" panose="020B0606020202030204" pitchFamily="34" charset="0"/>
              </a:rPr>
              <a:t>И РЕМОНТ ПОМЕЩЕНИЙ</a:t>
            </a:r>
          </a:p>
        </p:txBody>
      </p:sp>
      <p:sp>
        <p:nvSpPr>
          <p:cNvPr id="39" name="Номер слайда 1"/>
          <p:cNvSpPr>
            <a:spLocks noGrp="1"/>
          </p:cNvSpPr>
          <p:nvPr/>
        </p:nvSpPr>
        <p:spPr bwMode="auto">
          <a:xfrm>
            <a:off x="8820346" y="6424660"/>
            <a:ext cx="3603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100" dirty="0" smtClean="0">
                <a:solidFill>
                  <a:prstClr val="white"/>
                </a:solidFill>
              </a:rPr>
              <a:t>6</a:t>
            </a:r>
            <a:endParaRPr lang="ru-RU" alt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9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Описание: E:\fns_\pic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47926" r="71323" b="2791"/>
          <a:stretch>
            <a:fillRect/>
          </a:stretch>
        </p:blipFill>
        <p:spPr bwMode="auto">
          <a:xfrm>
            <a:off x="408585" y="332656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39603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315485" y="152237"/>
            <a:ext cx="8685042" cy="41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80119" tIns="40060" rIns="80119" bIns="4006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01188" eaLnBrk="1" fontAlgn="base" hangingPunct="1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</a:t>
            </a:r>
            <a:r>
              <a:rPr lang="ru-RU" alt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могут перейти на </a:t>
            </a:r>
            <a:r>
              <a:rPr lang="ru-RU" alt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уплату НПД </a:t>
            </a:r>
            <a:r>
              <a:rPr lang="ru-RU" altLang="ru-RU" sz="28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лица, </a:t>
            </a:r>
            <a:r>
              <a:rPr lang="ru-RU" altLang="ru-RU" sz="2800" b="1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если </a:t>
            </a:r>
            <a:r>
              <a:rPr lang="ru-RU" altLang="ru-RU" sz="2800" b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они:</a:t>
            </a:r>
            <a:endParaRPr lang="ru-RU" altLang="ru-RU" sz="2800" b="1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112" y="923159"/>
            <a:ext cx="3017152" cy="118891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Перепродают имущественные права,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товары  </a:t>
            </a:r>
          </a:p>
          <a:p>
            <a:pPr algn="ctr" defTabSz="912626" fontAlgn="base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(кроме личных вещей)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5052" y="2227283"/>
            <a:ext cx="3016290" cy="118891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Продают подакцизные товары и товары,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подлежащие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обязательной маркировке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744" y="3532484"/>
            <a:ext cx="3016291" cy="91191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Занимаются добычей и (или)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продажей полезных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ископаемых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0573" y="4514215"/>
            <a:ext cx="2998092" cy="91191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Имеют работников,</a:t>
            </a:r>
          </a:p>
          <a:p>
            <a:pPr algn="ctr" defTabSz="912626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с которыми заключены трудовые договоры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015" y="5676975"/>
            <a:ext cx="2998092" cy="634914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Ведут посредническую деятельность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95618" y="2384030"/>
            <a:ext cx="3180838" cy="2296908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33" tIns="40067" rIns="80133" bIns="40067">
            <a:spAutoFit/>
          </a:bodyPr>
          <a:lstStyle/>
          <a:p>
            <a:pPr algn="ctr" defTabSz="912626" fontAlgn="base"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казывают услуги</a:t>
            </a:r>
          </a:p>
          <a:p>
            <a:pPr algn="ctr" defTabSz="912626" fontAlgn="base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доставке </a:t>
            </a: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товаров</a:t>
            </a:r>
          </a:p>
          <a:p>
            <a:pPr algn="ctr" defTabSz="912626" fontAlgn="base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приемом платежей </a:t>
            </a:r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2626" fontAlgn="base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пользу других лиц (исключение – доставка</a:t>
            </a:r>
          </a:p>
          <a:p>
            <a:pPr algn="ctr" defTabSz="912626" fontAlgn="base">
              <a:spcBef>
                <a:spcPct val="0"/>
              </a:spcBef>
            </a:pPr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применением ККТ, которую зарегистрировал продавец товаров)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872112" y="2601960"/>
            <a:ext cx="836643" cy="43955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80226" y="1340768"/>
            <a:ext cx="418322" cy="43955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53790" y="3768661"/>
            <a:ext cx="418322" cy="43955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28260" y="5774653"/>
            <a:ext cx="418322" cy="43955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43930" y="4750394"/>
            <a:ext cx="836643" cy="43955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658975" y="3416195"/>
            <a:ext cx="836643" cy="43955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rtlCol="0" anchor="ctr"/>
          <a:lstStyle/>
          <a:p>
            <a:pPr algn="ctr" defTabSz="912626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Номер слайда 1"/>
          <p:cNvSpPr>
            <a:spLocks noGrp="1"/>
          </p:cNvSpPr>
          <p:nvPr/>
        </p:nvSpPr>
        <p:spPr bwMode="auto">
          <a:xfrm>
            <a:off x="8857054" y="6453336"/>
            <a:ext cx="3603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100" dirty="0" smtClean="0">
                <a:solidFill>
                  <a:prstClr val="white"/>
                </a:solidFill>
              </a:rPr>
              <a:t>7</a:t>
            </a:r>
            <a:endParaRPr lang="ru-RU" alt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8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Описание: E:\fns_\pic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47926" r="71323" b="2791"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314109" y="302635"/>
            <a:ext cx="8557752" cy="11170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0119" tIns="40060" rIns="80119" bIns="4006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01188" eaLnBrk="1" fontAlgn="base" hangingPunct="1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Преимущества нового </a:t>
            </a:r>
            <a:r>
              <a:rPr lang="ru-RU" altLang="ru-RU" sz="2800" b="1" dirty="0" err="1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спецрежима</a:t>
            </a:r>
            <a:endParaRPr lang="ru-RU" altLang="ru-RU" sz="2800" b="1" dirty="0" smtClean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801188" eaLnBrk="1" fontAlgn="base" hangingPunct="1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FF00"/>
                </a:solidFill>
                <a:cs typeface="Arial" panose="020B0604020202020204" pitchFamily="34" charset="0"/>
              </a:rPr>
              <a:t>НАЛОГ НА ПРОФЕССИОНАЛЬНЫЙ ДОХОД</a:t>
            </a:r>
          </a:p>
          <a:p>
            <a:pPr algn="ctr" defTabSz="801188" eaLnBrk="1" fontAlgn="base" hangingPunct="1">
              <a:lnSpc>
                <a:spcPts val="263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altLang="ru-RU" sz="28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9552" y="950597"/>
            <a:ext cx="7992888" cy="563628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/>
        </p:spPr>
        <p:txBody>
          <a:bodyPr wrap="square" lIns="80133" tIns="40067" rIns="80133" bIns="40067">
            <a:spAutoFit/>
          </a:bodyPr>
          <a:lstStyle/>
          <a:p>
            <a:pPr marL="300499" indent="-300499" defTabSz="912626" fontAlgn="base">
              <a:spcBef>
                <a:spcPct val="0"/>
              </a:spcBef>
              <a:spcAft>
                <a:spcPts val="1052"/>
              </a:spcAft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Легальное ведение деятельности без рисков получить штраф за незаконную предпринимательскую деятельность, соблюдение конституционных обязанностей по уплате налогов.</a:t>
            </a:r>
          </a:p>
          <a:p>
            <a:pPr marL="300499" indent="-300499" defTabSz="912626" fontAlgn="base">
              <a:spcBef>
                <a:spcPct val="0"/>
              </a:spcBef>
              <a:spcAft>
                <a:spcPts val="1052"/>
              </a:spcAft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Регистрация без визита в инспекцию: в мобильном приложении, на 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сайте                    ФНС 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России или через 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банк-партнер. 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300499" indent="-300499" defTabSz="912626" fontAlgn="base">
              <a:spcBef>
                <a:spcPct val="0"/>
              </a:spcBef>
              <a:spcAft>
                <a:spcPts val="1052"/>
              </a:spcAft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Сумма налога с полученного дохода всего 4% от оказания услуг физическим лицам и 6% от оказания услуг юридическим лицам.</a:t>
            </a:r>
          </a:p>
          <a:p>
            <a:pPr marL="300499" indent="-300499" defTabSz="912626" fontAlgn="base">
              <a:spcBef>
                <a:spcPct val="0"/>
              </a:spcBef>
              <a:spcAft>
                <a:spcPts val="1052"/>
              </a:spcAft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Сумма вычета – 10 000 рублей, позволяющая уменьшать начисленный налог 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  до 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конца расходования вычета до 3% и 4% соответственно. </a:t>
            </a:r>
          </a:p>
          <a:p>
            <a:pPr marL="300499" indent="-300499" defTabSz="912626" fontAlgn="base">
              <a:spcBef>
                <a:spcPct val="0"/>
              </a:spcBef>
              <a:spcAft>
                <a:spcPts val="1052"/>
              </a:spcAft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Декларацию представлять не нужно. Учет доходов ведется автоматически 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     в 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мобильном приложении. Налог начисляется автоматически в приложении. 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Уплата 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– не позднее 25 числа следующего месяца при желании также может быть автоматизирована.</a:t>
            </a:r>
          </a:p>
          <a:p>
            <a:pPr marL="300499" indent="-300499" defTabSz="912626" fontAlgn="base">
              <a:spcBef>
                <a:spcPct val="0"/>
              </a:spcBef>
              <a:spcAft>
                <a:spcPts val="1052"/>
              </a:spcAft>
              <a:buFont typeface="Wingdings" panose="05000000000000000000" pitchFamily="2" charset="2"/>
              <a:buChar char="q"/>
            </a:pP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Нет необходимости 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применять 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онлайн-кассу для 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доходов, которые облагаются налогом на </a:t>
            </a:r>
            <a:r>
              <a:rPr lang="ru-RU" sz="17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профдоход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300499" indent="-300499" defTabSz="912626" fontAlgn="base">
              <a:spcBef>
                <a:spcPct val="0"/>
              </a:spcBef>
              <a:spcAft>
                <a:spcPts val="1052"/>
              </a:spcAft>
              <a:buFont typeface="Wingdings" panose="05000000000000000000" pitchFamily="2" charset="2"/>
              <a:buChar char="q"/>
            </a:pPr>
            <a:r>
              <a:rPr lang="ru-RU" sz="17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Самозанятые</a:t>
            </a:r>
            <a:r>
              <a:rPr lang="ru-RU" sz="1700" b="1" dirty="0">
                <a:solidFill>
                  <a:prstClr val="black"/>
                </a:solidFill>
                <a:latin typeface="Arial Narrow" panose="020B0606020202030204" pitchFamily="34" charset="0"/>
              </a:rPr>
              <a:t> приравнены к субъектам малого и среднего предпринимательства (МСП) при закупках госкомпаний. В декабре 2019 года приняты поправки к Закону № </a:t>
            </a:r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223-ФЗ.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/>
        </p:nvSpPr>
        <p:spPr bwMode="auto">
          <a:xfrm>
            <a:off x="8810950" y="6379162"/>
            <a:ext cx="3603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0" tIns="40815" rIns="81630" bIns="40815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100" dirty="0" smtClean="0">
                <a:solidFill>
                  <a:prstClr val="white"/>
                </a:solidFill>
              </a:rPr>
              <a:t>8</a:t>
            </a:r>
            <a:endParaRPr lang="ru-RU" alt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33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1241</Words>
  <Application>Microsoft Office PowerPoint</Application>
  <PresentationFormat>Экран (4:3)</PresentationFormat>
  <Paragraphs>121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Present_FNS2012_A4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Трофименко Наталья Александровна</dc:creator>
  <cp:lastModifiedBy>Иванов Александр Николаевич</cp:lastModifiedBy>
  <cp:revision>123</cp:revision>
  <cp:lastPrinted>2020-09-02T06:08:45Z</cp:lastPrinted>
  <dcterms:created xsi:type="dcterms:W3CDTF">2020-05-07T10:22:30Z</dcterms:created>
  <dcterms:modified xsi:type="dcterms:W3CDTF">2020-09-02T06:39:14Z</dcterms:modified>
</cp:coreProperties>
</file>